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2" r:id="rId10"/>
    <p:sldId id="280" r:id="rId11"/>
    <p:sldId id="257" r:id="rId12"/>
    <p:sldId id="260" r:id="rId13"/>
    <p:sldId id="258" r:id="rId14"/>
    <p:sldId id="263" r:id="rId15"/>
    <p:sldId id="264" r:id="rId16"/>
    <p:sldId id="261" r:id="rId17"/>
    <p:sldId id="265" r:id="rId18"/>
    <p:sldId id="269" r:id="rId19"/>
    <p:sldId id="271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나눔바른고딕" panose="020B0603020101020101" pitchFamily="50" charset="-127"/>
      <p:regular r:id="rId25"/>
      <p:bold r:id="rId26"/>
    </p:embeddedFont>
    <p:embeddedFont>
      <p:font typeface="나눔바른고딕 Light" panose="020B0603020101020101" pitchFamily="50" charset="-127"/>
      <p:regular r:id="rId27"/>
    </p:embeddedFont>
    <p:embeddedFont>
      <p:font typeface="나눔고딕 ExtraBold" panose="020D0904000000000000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메인" id="{37B2EBB5-F477-4EC7-8537-E29FEF55583D}">
          <p14:sldIdLst>
            <p14:sldId id="281"/>
          </p14:sldIdLst>
        </p14:section>
        <p14:section name="디자인가이드" id="{F59FC03F-2551-4C8A-9E83-F39B25935FD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82"/>
            <p14:sldId id="280"/>
          </p14:sldIdLst>
        </p14:section>
        <p14:section name="그리드시스템" id="{64B51CBC-D4A6-4B40-9777-DACD0CE5A5C4}">
          <p14:sldIdLst>
            <p14:sldId id="257"/>
            <p14:sldId id="260"/>
            <p14:sldId id="258"/>
            <p14:sldId id="263"/>
            <p14:sldId id="264"/>
            <p14:sldId id="261"/>
            <p14:sldId id="265"/>
            <p14:sldId id="269"/>
          </p14:sldIdLst>
        </p14:section>
        <p14:section name="끝" id="{6B1F4A29-0EBC-4822-9860-46F925EB5B82}">
          <p14:sldIdLst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8267"/>
    <a:srgbClr val="048A6D"/>
    <a:srgbClr val="06B68F"/>
    <a:srgbClr val="2D9FD8"/>
    <a:srgbClr val="067E63"/>
    <a:srgbClr val="08EABA"/>
    <a:srgbClr val="45D3B2"/>
    <a:srgbClr val="000000"/>
    <a:srgbClr val="666565"/>
    <a:srgbClr val="84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64" autoAdjust="0"/>
  </p:normalViewPr>
  <p:slideViewPr>
    <p:cSldViewPr>
      <p:cViewPr>
        <p:scale>
          <a:sx n="100" d="100"/>
          <a:sy n="100" d="100"/>
        </p:scale>
        <p:origin x="-810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E79C6-319C-481D-8B61-C839CF05011D}" type="datetimeFigureOut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2016-05-03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EBF3-2D7A-43E4-BF08-F753FDD0C4DF}" type="slidenum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1732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9D37637-C439-432A-A798-0165B0A5E23C}" type="datetimeFigureOut">
              <a:rPr lang="ko-KR" altLang="en-US" smtClean="0"/>
              <a:pPr/>
              <a:t>2016-05-03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EB5602F6-5981-4E18-8C81-1CFA733FD7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4273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screensiz.es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6B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clex\Desktop\이미지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4611" r="6646" b="18636"/>
          <a:stretch/>
        </p:blipFill>
        <p:spPr bwMode="auto">
          <a:xfrm>
            <a:off x="3923928" y="1048519"/>
            <a:ext cx="4505326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41.media.tumblr.com/f2f5e8840b76f98730506ef557c0f4d8/tumblr_o5y2ozRag61s8oh9oo1_1280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r="1"/>
          <a:stretch/>
        </p:blipFill>
        <p:spPr bwMode="auto">
          <a:xfrm>
            <a:off x="0" y="3048000"/>
            <a:ext cx="62388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7060906" y="6547687"/>
            <a:ext cx="2020104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부서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IT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서비스팀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정인영 대리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4546" y="63674"/>
            <a:ext cx="1192955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</a:t>
            </a:r>
            <a:r>
              <a:rPr lang="en-US" altLang="ko-KR" sz="9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900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20160421_v4</a:t>
            </a:r>
            <a:endParaRPr lang="ko-KR" altLang="en-US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47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2D9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693988"/>
            <a:ext cx="9144000" cy="14700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000" spc="-15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7" name="Picture 2" descr="http://www.myclex.co.kr/new/images/common/top_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3949" y="214290"/>
            <a:ext cx="541964" cy="16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142874" y="133327"/>
            <a:ext cx="7264872" cy="368280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+mj-lt"/>
              <a:buAutoNum type="arabicPeriod"/>
              <a:defRPr sz="1800" spc="-100" baseline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566718"/>
            <a:ext cx="9144000" cy="1588"/>
          </a:xfrm>
          <a:prstGeom prst="line">
            <a:avLst/>
          </a:prstGeom>
          <a:ln>
            <a:solidFill>
              <a:srgbClr val="2D9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myclex.co.kr/new/images/common/top_logo_fix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3949" y="214290"/>
            <a:ext cx="541964" cy="165600"/>
          </a:xfrm>
          <a:prstGeom prst="rect">
            <a:avLst/>
          </a:prstGeom>
          <a:noFill/>
        </p:spPr>
      </p:pic>
      <p:cxnSp>
        <p:nvCxnSpPr>
          <p:cNvPr id="9" name="직선 연결선 8"/>
          <p:cNvCxnSpPr/>
          <p:nvPr userDrawn="1"/>
        </p:nvCxnSpPr>
        <p:spPr>
          <a:xfrm flipV="1">
            <a:off x="7407746" y="-9525"/>
            <a:ext cx="603985" cy="568307"/>
          </a:xfrm>
          <a:prstGeom prst="line">
            <a:avLst/>
          </a:prstGeom>
          <a:ln>
            <a:solidFill>
              <a:srgbClr val="2D9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평행 사변형 9"/>
          <p:cNvSpPr/>
          <p:nvPr userDrawn="1"/>
        </p:nvSpPr>
        <p:spPr>
          <a:xfrm>
            <a:off x="7589051" y="0"/>
            <a:ext cx="750111" cy="568306"/>
          </a:xfrm>
          <a:prstGeom prst="parallelogram">
            <a:avLst>
              <a:gd name="adj" fmla="val 102039"/>
            </a:avLst>
          </a:prstGeom>
          <a:solidFill>
            <a:srgbClr val="2D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jolivenetworks.co.kr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960.gs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creensiz.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troy.labs.daum.net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gs.statcounter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modulargrid.org/" TargetMode="External"/><Relationship Id="rId4" Type="http://schemas.openxmlformats.org/officeDocument/2006/relationships/hyperlink" Target="http://gridcalculator.dk/#/960/12/20/1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goo.gl/6pekf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hyperlink" Target="https://goo.gl/VRD8iz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type-scale.com/" TargetMode="External"/><Relationship Id="rId4" Type="http://schemas.openxmlformats.org/officeDocument/2006/relationships/hyperlink" Target="http://www.gridlover.net/t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fontawesome.io/" TargetMode="External"/><Relationship Id="rId4" Type="http://schemas.openxmlformats.org/officeDocument/2006/relationships/hyperlink" Target="http://creativedo.co/FontAwesome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9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768554" y="2278377"/>
            <a:ext cx="3960000" cy="28788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spc="0" dirty="0" smtClean="0"/>
              <a:t>UI </a:t>
            </a:r>
            <a:r>
              <a:rPr lang="ko-KR" altLang="en-US" spc="0" dirty="0" smtClean="0"/>
              <a:t>설계를 통한 디자인 적용</a:t>
            </a:r>
            <a:endParaRPr lang="ko-KR" altLang="en-US" spc="0" dirty="0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6529334" y="6328047"/>
            <a:ext cx="236314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사이트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://www.cjolivenetworks.co.kr/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768554" y="2278377"/>
            <a:ext cx="3960000" cy="28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16124" y="2278378"/>
            <a:ext cx="3960000" cy="287881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 bwMode="auto">
          <a:xfrm>
            <a:off x="416124" y="2278377"/>
            <a:ext cx="3960000" cy="287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9653" y="16656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시스템 적용 전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2083" y="1665675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시스템 적용 후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468" y="6103078"/>
            <a:ext cx="154401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예제파일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02_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그리드시스템 참고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0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221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>
                <a:noFill/>
              </a:rPr>
              <a:t>그리드 시스템</a:t>
            </a:r>
            <a:br>
              <a:rPr lang="ko-KR" altLang="en-US" dirty="0" smtClean="0">
                <a:noFill/>
              </a:rPr>
            </a:br>
            <a:r>
              <a:rPr lang="en-US" altLang="ko-KR" sz="4000" dirty="0" smtClean="0">
                <a:noFill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(Grid-System)</a:t>
            </a:r>
            <a:endParaRPr lang="ko-KR" altLang="en-US" dirty="0">
              <a:noFill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170" name="Picture 2" descr="C:\Users\clex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6" b="14760"/>
          <a:stretch/>
        </p:blipFill>
        <p:spPr bwMode="auto">
          <a:xfrm>
            <a:off x="0" y="2686050"/>
            <a:ext cx="9144000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42909" y="1857364"/>
            <a:ext cx="7858181" cy="3786214"/>
            <a:chOff x="642909" y="1643050"/>
            <a:chExt cx="7858181" cy="3786214"/>
          </a:xfrm>
        </p:grpSpPr>
        <p:pic>
          <p:nvPicPr>
            <p:cNvPr id="15368" name="Picture 8" descr="Grid Base Book 0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2909" y="1643050"/>
              <a:ext cx="3810027" cy="2857520"/>
            </a:xfrm>
            <a:prstGeom prst="rect">
              <a:avLst/>
            </a:prstGeom>
            <a:noFill/>
          </p:spPr>
        </p:pic>
        <p:pic>
          <p:nvPicPr>
            <p:cNvPr id="15370" name="Picture 10" descr="web-grid 0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34489" y="1643050"/>
              <a:ext cx="3866601" cy="3786214"/>
            </a:xfrm>
            <a:prstGeom prst="rect">
              <a:avLst/>
            </a:prstGeom>
            <a:noFill/>
          </p:spPr>
        </p:pic>
      </p:grpSp>
      <p:grpSp>
        <p:nvGrpSpPr>
          <p:cNvPr id="9" name="그룹 8"/>
          <p:cNvGrpSpPr/>
          <p:nvPr/>
        </p:nvGrpSpPr>
        <p:grpSpPr>
          <a:xfrm>
            <a:off x="0" y="3000372"/>
            <a:ext cx="9144000" cy="1143008"/>
            <a:chOff x="0" y="3000372"/>
            <a:chExt cx="9144000" cy="1143008"/>
          </a:xfrm>
        </p:grpSpPr>
        <p:sp>
          <p:nvSpPr>
            <p:cNvPr id="11" name="직사각형 10"/>
            <p:cNvSpPr/>
            <p:nvPr/>
          </p:nvSpPr>
          <p:spPr>
            <a:xfrm>
              <a:off x="0" y="3000372"/>
              <a:ext cx="9144000" cy="114300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47" name="Picture 3" descr="C:\Users\clex\Desktop\이미지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"/>
            <a:stretch/>
          </p:blipFill>
          <p:spPr bwMode="auto">
            <a:xfrm>
              <a:off x="1006475" y="3001163"/>
              <a:ext cx="7131050" cy="114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그리드 시스템</a:t>
            </a:r>
            <a:r>
              <a:rPr lang="ko-KR" altLang="en-US" dirty="0"/>
              <a:t>을 사용하는 목적</a:t>
            </a:r>
            <a:endParaRPr lang="ko-KR" altLang="en-US" spc="-1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 smtClean="0"/>
              <a:t>그리드 시스템</a:t>
            </a:r>
            <a:r>
              <a:rPr lang="ko-KR" altLang="en-US" dirty="0" smtClean="0"/>
              <a:t>을 사용하는 목적</a:t>
            </a:r>
            <a:endParaRPr lang="ko-KR" altLang="en-US" dirty="0"/>
          </a:p>
        </p:txBody>
      </p:sp>
      <p:pic>
        <p:nvPicPr>
          <p:cNvPr id="5" name="Picture 2" descr="BAMAKO"/>
          <p:cNvPicPr>
            <a:picLocks noChangeAspect="1" noChangeArrowheads="1"/>
          </p:cNvPicPr>
          <p:nvPr/>
        </p:nvPicPr>
        <p:blipFill rotWithShape="1">
          <a:blip r:embed="rId2"/>
          <a:srcRect l="3221" t="6707" r="3363" b="6655"/>
          <a:stretch/>
        </p:blipFill>
        <p:spPr bwMode="auto">
          <a:xfrm>
            <a:off x="428597" y="1419224"/>
            <a:ext cx="8286808" cy="36576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8596" y="5358814"/>
            <a:ext cx="8286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창의적인 아이디어를 제한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규제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진부한 것이 아닙니다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질서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위계와 규칙을 정하는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보다 쉽고 강력하게 제작할 수 있는 필수적인 디자인 도구입니다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시스템을 토대로 이루는 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원칙을 지켜 훌륭한 그래픽 디자인을 다양하게 완성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있습니다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그리드 시스템 종류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1221" y="1071546"/>
            <a:ext cx="291938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Column Grid</a:t>
            </a:r>
          </a:p>
          <a:p>
            <a:pPr algn="just">
              <a:lnSpc>
                <a:spcPts val="1800"/>
              </a:lnSpc>
            </a:pPr>
            <a:endParaRPr lang="en-US" altLang="ko-KR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그리드는 페이지에 여러 개의 열을 배치할 때</a:t>
            </a:r>
            <a:endParaRPr lang="en-US" altLang="ko-KR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사용되는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불연속 정보 및 콘텐츠의 요구를 제시할 때 유용합니다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514" y="1071546"/>
            <a:ext cx="271901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Manuscript Grid</a:t>
            </a:r>
          </a:p>
          <a:p>
            <a:pPr algn="just">
              <a:lnSpc>
                <a:spcPts val="1800"/>
              </a:lnSpc>
            </a:pPr>
            <a:endParaRPr lang="en-US" altLang="ko-KR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원고 그리드는 간단한 구조의 그리드입니다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광범위하고 지속적인 텍스트 블록에 사용되는</a:t>
            </a:r>
            <a:b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단일 컬럼으로 만든 큰 사각형 영역입니다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4" descr="manuscript-grid-279x3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78"/>
            <a:ext cx="2657475" cy="2857500"/>
          </a:xfrm>
          <a:prstGeom prst="rect">
            <a:avLst/>
          </a:prstGeom>
          <a:noFill/>
        </p:spPr>
      </p:pic>
      <p:pic>
        <p:nvPicPr>
          <p:cNvPr id="12" name="Picture 6" descr="column-grid-279x3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2045" y="2786078"/>
            <a:ext cx="2657475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modular-grid-279x3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78"/>
            <a:ext cx="2657475" cy="28575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그리드 시스템 종류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6030" y="1071546"/>
            <a:ext cx="327044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Hierarchy Grid</a:t>
            </a:r>
          </a:p>
          <a:p>
            <a:pPr algn="just">
              <a:lnSpc>
                <a:spcPts val="1800"/>
              </a:lnSpc>
            </a:pPr>
            <a:endParaRPr lang="en-US" altLang="ko-KR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 그리드는 웹사이트에서 일반적으로 발견됩니다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정보의 요구에 따른 요소의 직관적 레이아웃의 기본이 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모듈러 그리드를 확장하여 블록별로 그룹을 짓습니다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0" i="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286" y="1071546"/>
            <a:ext cx="227177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Modular Grid</a:t>
            </a:r>
          </a:p>
          <a:p>
            <a:pPr algn="just">
              <a:lnSpc>
                <a:spcPts val="1800"/>
              </a:lnSpc>
            </a:pPr>
            <a:endParaRPr lang="en-US" altLang="ko-KR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모듈러 그리드는 컬럼 그리드와 유사하며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just">
              <a:lnSpc>
                <a:spcPts val="1800"/>
              </a:lnSpc>
            </a:pP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로우와 거터를 추가한 그리드입니다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다소 복잡한 프로젝트에 사용됩니다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556" name="Picture 4" descr="hierarchy-grid-300x1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7264" y="2786078"/>
            <a:ext cx="2857500" cy="1838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smtClean="0"/>
              <a:t>그리드 시스템과 베이스라인</a:t>
            </a:r>
            <a:endParaRPr lang="ko-KR" altLang="en-US" dirty="0"/>
          </a:p>
        </p:txBody>
      </p:sp>
      <p:pic>
        <p:nvPicPr>
          <p:cNvPr id="13" name="Picture 2" descr="Thinking_with_Type_Gr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4140735" cy="4993085"/>
          </a:xfrm>
          <a:prstGeom prst="rect">
            <a:avLst/>
          </a:prstGeom>
          <a:noFill/>
        </p:spPr>
      </p:pic>
      <p:pic>
        <p:nvPicPr>
          <p:cNvPr id="14" name="Picture 2" descr="Grid 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3405" y="1723250"/>
            <a:ext cx="3956078" cy="296705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57158" y="1000108"/>
            <a:ext cx="1606530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베이스라인</a:t>
            </a: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(Baseline)</a:t>
            </a:r>
            <a:endParaRPr lang="ko-KR" altLang="en-US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483643"/>
              </p:ext>
            </p:extLst>
          </p:nvPr>
        </p:nvGraphicFramePr>
        <p:xfrm>
          <a:off x="4783405" y="4950788"/>
          <a:ext cx="3962400" cy="1358532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204445"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풀이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Margin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마진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외부 여백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Row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로우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행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Column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컬럼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Gutter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거터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열 간격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04445"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나눔바른고딕" panose="020B0603020101020101" pitchFamily="50" charset="-127"/>
                        </a:rPr>
                        <a:t>Module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모듈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교환 가능한 구성부분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</a:txBody>
                  <a:tcPr marL="113211" marR="113211" marT="52251" marB="5225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56" y="2110423"/>
            <a:ext cx="3960000" cy="2970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smtClean="0"/>
              <a:t>그리드 시스템 설계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적용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35" y="1521659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602" name="Picture 2" descr="topbo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039" y="2115185"/>
            <a:ext cx="3960000" cy="2969999"/>
          </a:xfrm>
          <a:prstGeom prst="rect">
            <a:avLst/>
          </a:prstGeom>
          <a:noFill/>
        </p:spPr>
      </p:pic>
      <p:pic>
        <p:nvPicPr>
          <p:cNvPr id="25604" name="Picture 4" descr="Grid View - topbot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039" y="2115178"/>
            <a:ext cx="3960000" cy="2970001"/>
          </a:xfrm>
          <a:prstGeom prst="rect">
            <a:avLst/>
          </a:prstGeom>
          <a:noFill/>
        </p:spPr>
      </p:pic>
      <p:pic>
        <p:nvPicPr>
          <p:cNvPr id="6" name="Picture 4" descr="Grid View - bl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56" y="2110423"/>
            <a:ext cx="3960000" cy="297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3851" y="1521659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hlinkClick r:id="rId6"/>
          </p:cNvPr>
          <p:cNvSpPr txBox="1"/>
          <p:nvPr/>
        </p:nvSpPr>
        <p:spPr>
          <a:xfrm>
            <a:off x="7766852" y="6328047"/>
            <a:ext cx="112562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http://960.gs/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AUM"/>
          <p:cNvPicPr>
            <a:picLocks noChangeAspect="1" noChangeArrowheads="1"/>
          </p:cNvPicPr>
          <p:nvPr/>
        </p:nvPicPr>
        <p:blipFill rotWithShape="1">
          <a:blip r:embed="rId2" cstate="print"/>
          <a:srcRect l="10789" r="10613"/>
          <a:stretch/>
        </p:blipFill>
        <p:spPr bwMode="auto">
          <a:xfrm>
            <a:off x="4526466" y="1652126"/>
            <a:ext cx="4149990" cy="3960000"/>
          </a:xfrm>
          <a:prstGeom prst="rect">
            <a:avLst/>
          </a:prstGeom>
          <a:noFill/>
        </p:spPr>
      </p:pic>
      <p:pic>
        <p:nvPicPr>
          <p:cNvPr id="29698" name="Picture 2" descr="naver"/>
          <p:cNvPicPr>
            <a:picLocks noChangeAspect="1" noChangeArrowheads="1"/>
          </p:cNvPicPr>
          <p:nvPr/>
        </p:nvPicPr>
        <p:blipFill rotWithShape="1">
          <a:blip r:embed="rId3" cstate="print"/>
          <a:srcRect l="18776" r="14198"/>
          <a:stretch/>
        </p:blipFill>
        <p:spPr bwMode="auto">
          <a:xfrm>
            <a:off x="467545" y="1648554"/>
            <a:ext cx="3539065" cy="3960000"/>
          </a:xfrm>
          <a:prstGeom prst="rect">
            <a:avLst/>
          </a:prstGeom>
          <a:noFill/>
        </p:spPr>
      </p:pic>
      <p:pic>
        <p:nvPicPr>
          <p:cNvPr id="29700" name="Picture 4" descr="Grid View - naver"/>
          <p:cNvPicPr>
            <a:picLocks noChangeAspect="1" noChangeArrowheads="1"/>
          </p:cNvPicPr>
          <p:nvPr/>
        </p:nvPicPr>
        <p:blipFill rotWithShape="1">
          <a:blip r:embed="rId4" cstate="print"/>
          <a:srcRect l="18775" r="14199"/>
          <a:stretch/>
        </p:blipFill>
        <p:spPr bwMode="auto">
          <a:xfrm>
            <a:off x="467545" y="1648554"/>
            <a:ext cx="3539065" cy="3960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smtClean="0"/>
              <a:t>그리드 시스템 설계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적용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035" y="1071546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4" descr="Grid View - DAUM"/>
          <p:cNvPicPr>
            <a:picLocks noChangeAspect="1" noChangeArrowheads="1"/>
          </p:cNvPicPr>
          <p:nvPr/>
        </p:nvPicPr>
        <p:blipFill rotWithShape="1">
          <a:blip r:embed="rId5" cstate="print"/>
          <a:srcRect l="10789" r="10614"/>
          <a:stretch/>
        </p:blipFill>
        <p:spPr bwMode="auto">
          <a:xfrm>
            <a:off x="4526465" y="1655720"/>
            <a:ext cx="4149988" cy="396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3851" y="1071546"/>
            <a:ext cx="15728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ko-KR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z="120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컬럼 그리드 시스템</a:t>
            </a:r>
            <a:endParaRPr lang="en-US" altLang="ko-KR" sz="1200" dirty="0" smtClean="0">
              <a:solidFill>
                <a:srgbClr val="2D9FD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B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 smtClean="0">
                <a:noFill/>
              </a:rPr>
              <a:t>수고하셨습니다</a:t>
            </a:r>
            <a:r>
              <a:rPr lang="en-US" altLang="ko-KR" dirty="0" smtClean="0">
                <a:noFill/>
              </a:rPr>
              <a:t>.</a:t>
            </a:r>
            <a:endParaRPr lang="ko-KR" altLang="en-US" dirty="0">
              <a:noFill/>
            </a:endParaRPr>
          </a:p>
        </p:txBody>
      </p:sp>
      <p:pic>
        <p:nvPicPr>
          <p:cNvPr id="8194" name="Picture 2" descr="C:\Users\clex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5" b="35632"/>
          <a:stretch/>
        </p:blipFill>
        <p:spPr bwMode="auto">
          <a:xfrm>
            <a:off x="0" y="3062288"/>
            <a:ext cx="91440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noFill/>
              </a:rPr>
              <a:t>디자인 가이드</a:t>
            </a:r>
            <a:r>
              <a:rPr lang="en-US" altLang="ko-KR" dirty="0" smtClean="0">
                <a:noFill/>
              </a:rPr>
              <a:t/>
            </a:r>
            <a:br>
              <a:rPr lang="en-US" altLang="ko-KR" dirty="0" smtClean="0">
                <a:noFill/>
              </a:rPr>
            </a:br>
            <a:r>
              <a:rPr lang="en-US" altLang="ko-KR" sz="4000" dirty="0" smtClean="0">
                <a:noFill/>
              </a:rPr>
              <a:t> </a:t>
            </a:r>
            <a:r>
              <a:rPr lang="en-US" altLang="ko-KR" sz="4000" dirty="0" smtClean="0">
                <a:noFill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(Design Guide)</a:t>
            </a:r>
            <a:endParaRPr lang="ko-KR" altLang="en-US" dirty="0">
              <a:noFill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097" name="Picture 1" descr="C:\Users\clex\Desktop\그림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3" b="15224"/>
          <a:stretch/>
        </p:blipFill>
        <p:spPr bwMode="auto">
          <a:xfrm>
            <a:off x="0" y="2700338"/>
            <a:ext cx="91440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9659" y="2996952"/>
            <a:ext cx="7224684" cy="227212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0" dirty="0" smtClean="0"/>
              <a:t>프로젝트 진행 전 사전 조사</a:t>
            </a:r>
            <a:endParaRPr lang="ko-KR" altLang="en-US" spc="0" dirty="0"/>
          </a:p>
        </p:txBody>
      </p:sp>
      <p:grpSp>
        <p:nvGrpSpPr>
          <p:cNvPr id="6" name="그룹 5"/>
          <p:cNvGrpSpPr/>
          <p:nvPr/>
        </p:nvGrpSpPr>
        <p:grpSpPr>
          <a:xfrm>
            <a:off x="357158" y="1071546"/>
            <a:ext cx="2755627" cy="1117550"/>
            <a:chOff x="809599" y="2881966"/>
            <a:chExt cx="2755627" cy="1117550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233108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1-1.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디바이스 선택 및 중단점 설정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0100" y="3214686"/>
              <a:ext cx="256512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PC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중단점 설정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b="0" i="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Tablet </a:t>
              </a:r>
              <a:r>
                <a:rPr lang="ko-KR" altLang="en-US" sz="1000" b="0" i="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중단점 설정</a:t>
              </a:r>
              <a:endParaRPr lang="en-US" altLang="ko-KR" sz="1000" b="0" i="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Mobile (Android, iOS)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중단점 설정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>
            <a:hlinkClick r:id="rId3"/>
          </p:cNvPr>
          <p:cNvSpPr txBox="1"/>
          <p:nvPr/>
        </p:nvSpPr>
        <p:spPr>
          <a:xfrm>
            <a:off x="4691009" y="6328047"/>
            <a:ext cx="2247730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사이즈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점유율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http://screensiz.es,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71800" y="2595154"/>
            <a:ext cx="5331745" cy="2865120"/>
            <a:chOff x="4572000" y="1394711"/>
            <a:chExt cx="3638551" cy="1955249"/>
          </a:xfrm>
        </p:grpSpPr>
        <p:pic>
          <p:nvPicPr>
            <p:cNvPr id="10" name="Picture 2" descr="http://notsun.net/upload/product/201553231111/solution01.png"/>
            <p:cNvPicPr>
              <a:picLocks noChangeAspect="1" noChangeArrowheads="1"/>
            </p:cNvPicPr>
            <p:nvPr/>
          </p:nvPicPr>
          <p:blipFill rotWithShape="1">
            <a:blip r:embed="rId4"/>
            <a:srcRect l="15999" t="21937" r="3157"/>
            <a:stretch/>
          </p:blipFill>
          <p:spPr bwMode="auto">
            <a:xfrm>
              <a:off x="4572001" y="1394711"/>
              <a:ext cx="3638550" cy="1955249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4572000" y="1394711"/>
              <a:ext cx="720080" cy="450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>
            <a:hlinkClick r:id="rId5"/>
          </p:cNvPr>
          <p:cNvSpPr txBox="1"/>
          <p:nvPr/>
        </p:nvSpPr>
        <p:spPr>
          <a:xfrm>
            <a:off x="6861281" y="6328047"/>
            <a:ext cx="195919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뷰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://troy.labs.daum.net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0" dirty="0"/>
              <a:t>프로젝트 진행 전 사전 조사</a:t>
            </a:r>
          </a:p>
        </p:txBody>
      </p:sp>
      <p:grpSp>
        <p:nvGrpSpPr>
          <p:cNvPr id="5" name="그룹 5"/>
          <p:cNvGrpSpPr/>
          <p:nvPr/>
        </p:nvGrpSpPr>
        <p:grpSpPr>
          <a:xfrm>
            <a:off x="357158" y="1071546"/>
            <a:ext cx="3677353" cy="1117550"/>
            <a:chOff x="809599" y="2881966"/>
            <a:chExt cx="3677353" cy="1117550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29145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브라우저 설정 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크로스브라우징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0100" y="3214686"/>
              <a:ext cx="3486852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Chrome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Safari, Firefox,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IE9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+, Opera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브라우저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프로젝트 성향과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 User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환경에 맞춰 대응 필수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브라우저 점유율 확인 후 지정 브라우저 선택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" name="TextBox 10">
            <a:hlinkClick r:id="rId2"/>
          </p:cNvPr>
          <p:cNvSpPr txBox="1"/>
          <p:nvPr/>
        </p:nvSpPr>
        <p:spPr>
          <a:xfrm>
            <a:off x="6412440" y="6328047"/>
            <a:ext cx="240803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 사용 점유율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http://gs.statcounter.com/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3717032"/>
            <a:ext cx="71056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031940" y="2276872"/>
            <a:ext cx="4090961" cy="1174733"/>
            <a:chOff x="4031940" y="2132856"/>
            <a:chExt cx="4090961" cy="1174733"/>
          </a:xfrm>
        </p:grpSpPr>
        <p:pic>
          <p:nvPicPr>
            <p:cNvPr id="12" name="Picture 2" descr="http://www.kimdirector.co.kr/ckfinder/userfiles/images/20141006_img01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9050" b="5260"/>
            <a:stretch/>
          </p:blipFill>
          <p:spPr bwMode="auto">
            <a:xfrm>
              <a:off x="7090356" y="2132856"/>
              <a:ext cx="1032545" cy="1174733"/>
            </a:xfrm>
            <a:prstGeom prst="rect">
              <a:avLst/>
            </a:prstGeom>
            <a:noFill/>
          </p:spPr>
        </p:pic>
        <p:pic>
          <p:nvPicPr>
            <p:cNvPr id="13" name="Picture 2" descr="http://www.kimdirector.co.kr/ckfinder/userfiles/images/20141006_img01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5024" b="3748"/>
            <a:stretch/>
          </p:blipFill>
          <p:spPr bwMode="auto">
            <a:xfrm>
              <a:off x="4031940" y="2243929"/>
              <a:ext cx="987735" cy="1010252"/>
            </a:xfrm>
            <a:prstGeom prst="rect">
              <a:avLst/>
            </a:prstGeom>
            <a:noFill/>
          </p:spPr>
        </p:pic>
        <p:pic>
          <p:nvPicPr>
            <p:cNvPr id="14" name="Picture 2" descr="http://www.kimdirector.co.kr/ckfinder/userfiles/images/20141006_img01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9830" t="4512" r="34500" b="8570"/>
            <a:stretch/>
          </p:blipFill>
          <p:spPr bwMode="auto">
            <a:xfrm>
              <a:off x="5625452" y="2144158"/>
              <a:ext cx="915507" cy="115212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s://www.axisj.com/ko/axu/images/axu-grid-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1285860"/>
            <a:ext cx="3695720" cy="141538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웹 사이트 제작 전 설계</a:t>
            </a:r>
            <a:endParaRPr lang="ko-KR" altLang="en-US" dirty="0"/>
          </a:p>
        </p:txBody>
      </p:sp>
      <p:grpSp>
        <p:nvGrpSpPr>
          <p:cNvPr id="5" name="그룹 5"/>
          <p:cNvGrpSpPr/>
          <p:nvPr/>
        </p:nvGrpSpPr>
        <p:grpSpPr>
          <a:xfrm>
            <a:off x="357158" y="1071546"/>
            <a:ext cx="3812005" cy="1117550"/>
            <a:chOff x="809599" y="2881966"/>
            <a:chExt cx="3812005" cy="1117550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136287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2-1.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그리드시스템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0100" y="3214686"/>
              <a:ext cx="362150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 디자인 제작 및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설계 시 필수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그리드시스템에 최적화된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960px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레이아웃 구조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(http://960.gs)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ex) Column (12), Gutter (20px), Margin (10px)</a:t>
              </a:r>
            </a:p>
          </p:txBody>
        </p:sp>
      </p:grpSp>
      <p:pic>
        <p:nvPicPr>
          <p:cNvPr id="22530" name="Picture 2" descr="https://www.axisj.com/ko/axu/images/axu-grid-0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8478" y="2643182"/>
            <a:ext cx="5924512" cy="3171006"/>
          </a:xfrm>
          <a:prstGeom prst="rect">
            <a:avLst/>
          </a:prstGeom>
          <a:noFill/>
        </p:spPr>
      </p:pic>
      <p:sp>
        <p:nvSpPr>
          <p:cNvPr id="10" name="TextBox 9">
            <a:hlinkClick r:id="rId4"/>
          </p:cNvPr>
          <p:cNvSpPr txBox="1"/>
          <p:nvPr/>
        </p:nvSpPr>
        <p:spPr>
          <a:xfrm>
            <a:off x="3920032" y="6328047"/>
            <a:ext cx="289374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그리드시스템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http://gridcalculator.dk/#/960/12/20/10,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43570" y="2143116"/>
            <a:ext cx="1824029" cy="885834"/>
            <a:chOff x="5643570" y="2143116"/>
            <a:chExt cx="1824029" cy="885834"/>
          </a:xfrm>
        </p:grpSpPr>
        <p:sp>
          <p:nvSpPr>
            <p:cNvPr id="12" name="직사각형 11"/>
            <p:cNvSpPr/>
            <p:nvPr/>
          </p:nvSpPr>
          <p:spPr>
            <a:xfrm>
              <a:off x="6981824" y="2733670"/>
              <a:ext cx="485775" cy="29528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5643570" y="2143116"/>
              <a:ext cx="1347780" cy="60008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hlinkClick r:id="rId5"/>
          </p:cNvPr>
          <p:cNvSpPr txBox="1"/>
          <p:nvPr/>
        </p:nvSpPr>
        <p:spPr>
          <a:xfrm>
            <a:off x="6758689" y="6328047"/>
            <a:ext cx="206178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그리드시스템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://modulargrid.org/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pc="0" dirty="0"/>
              <a:t>웹 사이트 제작 전 설계</a:t>
            </a:r>
          </a:p>
        </p:txBody>
      </p:sp>
      <p:grpSp>
        <p:nvGrpSpPr>
          <p:cNvPr id="5" name="그룹 5"/>
          <p:cNvGrpSpPr/>
          <p:nvPr/>
        </p:nvGrpSpPr>
        <p:grpSpPr>
          <a:xfrm>
            <a:off x="357158" y="1071546"/>
            <a:ext cx="4748159" cy="1348383"/>
            <a:chOff x="809599" y="2881966"/>
            <a:chExt cx="4748159" cy="1348383"/>
          </a:xfrm>
        </p:grpSpPr>
        <p:sp>
          <p:nvSpPr>
            <p:cNvPr id="3" name="TextBox 2"/>
            <p:cNvSpPr txBox="1"/>
            <p:nvPr/>
          </p:nvSpPr>
          <p:spPr>
            <a:xfrm>
              <a:off x="809599" y="2881966"/>
              <a:ext cx="136287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2-2.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타이포그래피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7733" y="3214686"/>
              <a:ext cx="45400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디바이스 대응을 위해 시스템 웹 폰트 사용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ex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https://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www.google.com/fonts/earlyaccess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기본 폰트 사이즈 설정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행간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=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기본폰트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*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배수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순수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타이포그래피는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72PPI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아닌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96PPI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맞게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브라우저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PPI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200" dirty="0">
                <a:solidFill>
                  <a:srgbClr val="2D9FD8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0" name="TextBox 9">
            <a:hlinkClick r:id="rId2"/>
          </p:cNvPr>
          <p:cNvSpPr txBox="1"/>
          <p:nvPr/>
        </p:nvSpPr>
        <p:spPr>
          <a:xfrm>
            <a:off x="4828718" y="6328047"/>
            <a:ext cx="195598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타이포그래피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https://goo.gl/6pekfl,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행간 설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79" y="3339674"/>
            <a:ext cx="3755653" cy="24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722412" y="5139874"/>
            <a:ext cx="3738020" cy="6463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hlinkClick r:id="rId4"/>
          </p:cNvPr>
          <p:cNvSpPr txBox="1"/>
          <p:nvPr/>
        </p:nvSpPr>
        <p:spPr>
          <a:xfrm>
            <a:off x="6728106" y="6328047"/>
            <a:ext cx="216437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타이포그래피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https://goo.gl/VRD8iz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4" descr="자간, 어간, 행간 설정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16002"/>
            <a:ext cx="3884570" cy="18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92839" y="3016002"/>
            <a:ext cx="504056" cy="4320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88089" y="4168130"/>
            <a:ext cx="808041" cy="4320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72959" y="3016002"/>
            <a:ext cx="720080" cy="4320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3" y="2348880"/>
            <a:ext cx="3179482" cy="418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3" y="2348880"/>
            <a:ext cx="3179482" cy="418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pc="0" dirty="0"/>
              <a:t>웹 사이트 제작 전 설계</a:t>
            </a:r>
          </a:p>
        </p:txBody>
      </p:sp>
      <p:grpSp>
        <p:nvGrpSpPr>
          <p:cNvPr id="3" name="그룹 5"/>
          <p:cNvGrpSpPr/>
          <p:nvPr/>
        </p:nvGrpSpPr>
        <p:grpSpPr>
          <a:xfrm>
            <a:off x="357158" y="1071546"/>
            <a:ext cx="3985130" cy="1117550"/>
            <a:chOff x="809599" y="2881966"/>
            <a:chExt cx="3985130" cy="1117550"/>
          </a:xfrm>
        </p:grpSpPr>
        <p:sp>
          <p:nvSpPr>
            <p:cNvPr id="4" name="TextBox 3"/>
            <p:cNvSpPr txBox="1"/>
            <p:nvPr/>
          </p:nvSpPr>
          <p:spPr>
            <a:xfrm>
              <a:off x="809599" y="2881966"/>
              <a:ext cx="22252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2-3.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타이포그래피와 베이스라인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0100" y="3214686"/>
              <a:ext cx="379462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Baseline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행간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Baseline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Font Size * 1.5 or 10px</a:t>
              </a:r>
            </a:p>
            <a:p>
              <a:pPr>
                <a:lnSpc>
                  <a:spcPts val="1800"/>
                </a:lnSpc>
                <a:buFontTx/>
                <a:buChar char="-"/>
              </a:pP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Baseline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 제목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h1~h6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크기 설정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Scale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Factor : 1.25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적당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74767" y="3276600"/>
            <a:ext cx="3798627" cy="1495425"/>
            <a:chOff x="557349" y="3276600"/>
            <a:chExt cx="3798627" cy="1495425"/>
          </a:xfrm>
        </p:grpSpPr>
        <p:sp>
          <p:nvSpPr>
            <p:cNvPr id="9" name="직사각형 8"/>
            <p:cNvSpPr/>
            <p:nvPr/>
          </p:nvSpPr>
          <p:spPr>
            <a:xfrm>
              <a:off x="557349" y="3276600"/>
              <a:ext cx="3195502" cy="1495425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" name="직선 화살표 연결선 10"/>
            <p:cNvCxnSpPr>
              <a:stCxn id="9" idx="3"/>
            </p:cNvCxnSpPr>
            <p:nvPr/>
          </p:nvCxnSpPr>
          <p:spPr>
            <a:xfrm>
              <a:off x="3752851" y="4024313"/>
              <a:ext cx="60312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387973" y="3747314"/>
            <a:ext cx="3217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Font size : 14px                 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기본폰트 사이즈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line-height : 14px * 1.5 (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기본폰트 사이즈의 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</a:t>
            </a:r>
            <a:r>
              <a:rPr lang="ko-KR" altLang="en-US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</a:t>
            </a:r>
            <a:r>
              <a: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hlinkClick r:id="rId4"/>
          </p:cNvPr>
          <p:cNvSpPr txBox="1"/>
          <p:nvPr/>
        </p:nvSpPr>
        <p:spPr>
          <a:xfrm>
            <a:off x="5998739" y="6102821"/>
            <a:ext cx="289374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베이스라인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타이포그래피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http://www.gridlover.net/try</a:t>
            </a:r>
            <a:endParaRPr lang="ko-KR" altLang="en-US" sz="800" dirty="0" smtClean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hlinkClick r:id="rId5"/>
          </p:cNvPr>
          <p:cNvSpPr txBox="1"/>
          <p:nvPr/>
        </p:nvSpPr>
        <p:spPr>
          <a:xfrm>
            <a:off x="6660779" y="6328047"/>
            <a:ext cx="223170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타이포그래피 설계 툴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://type-scale.com/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4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pc="0" dirty="0" smtClean="0"/>
              <a:t>웹 디자인 이미지 저장 및 전달</a:t>
            </a:r>
            <a:endParaRPr lang="ko-KR" altLang="en-US" spc="0" dirty="0"/>
          </a:p>
        </p:txBody>
      </p:sp>
      <p:grpSp>
        <p:nvGrpSpPr>
          <p:cNvPr id="3" name="그룹 5"/>
          <p:cNvGrpSpPr/>
          <p:nvPr/>
        </p:nvGrpSpPr>
        <p:grpSpPr>
          <a:xfrm>
            <a:off x="357158" y="1071546"/>
            <a:ext cx="5063951" cy="886718"/>
            <a:chOff x="809599" y="2881966"/>
            <a:chExt cx="5063951" cy="886718"/>
          </a:xfrm>
        </p:grpSpPr>
        <p:sp>
          <p:nvSpPr>
            <p:cNvPr id="4" name="TextBox 3"/>
            <p:cNvSpPr txBox="1"/>
            <p:nvPr/>
          </p:nvSpPr>
          <p:spPr>
            <a:xfrm>
              <a:off x="809599" y="2881966"/>
              <a:ext cx="36102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-1. JPG, GIF, PNG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슬라이스 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(CC 2015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0100" y="3214686"/>
              <a:ext cx="48734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고퀄리티 이미지를 사용하고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Smart Object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변경 후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사이즈 조절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(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해상도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2000px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레티나 디스플레이 환경 대응을 위한 작업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(Pixel-Ratio2, 3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4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배의 비율 대응 가능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>
            <a:hlinkClick r:id="rId2"/>
          </p:cNvPr>
          <p:cNvSpPr txBox="1"/>
          <p:nvPr/>
        </p:nvSpPr>
        <p:spPr>
          <a:xfrm>
            <a:off x="6697648" y="6328047"/>
            <a:ext cx="2194832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고해상도 이미지 무료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https://unsplash.com/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8" y="2060848"/>
            <a:ext cx="541967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9" b="62305"/>
          <a:stretch/>
        </p:blipFill>
        <p:spPr bwMode="auto">
          <a:xfrm>
            <a:off x="6372200" y="2060848"/>
            <a:ext cx="2016227" cy="2171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32128" y="2204865"/>
            <a:ext cx="5740072" cy="1224136"/>
            <a:chOff x="557349" y="3276601"/>
            <a:chExt cx="5740072" cy="1224136"/>
          </a:xfrm>
        </p:grpSpPr>
        <p:sp>
          <p:nvSpPr>
            <p:cNvPr id="11" name="직사각형 10"/>
            <p:cNvSpPr/>
            <p:nvPr/>
          </p:nvSpPr>
          <p:spPr>
            <a:xfrm>
              <a:off x="557349" y="3276601"/>
              <a:ext cx="1270229" cy="12241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화살표 연결선 11"/>
            <p:cNvCxnSpPr>
              <a:stCxn id="11" idx="3"/>
            </p:cNvCxnSpPr>
            <p:nvPr/>
          </p:nvCxnSpPr>
          <p:spPr>
            <a:xfrm>
              <a:off x="1827578" y="3888669"/>
              <a:ext cx="4469843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57096" y="6103078"/>
            <a:ext cx="163538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예제파일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01_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이미지슬라이스 참고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4" y="2532122"/>
            <a:ext cx="7812360" cy="268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971600" y="3270126"/>
            <a:ext cx="5842948" cy="1009650"/>
            <a:chOff x="971600" y="3270126"/>
            <a:chExt cx="5842948" cy="10096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270126"/>
              <a:ext cx="4343400" cy="1009650"/>
            </a:xfrm>
            <a:prstGeom prst="rect">
              <a:avLst/>
            </a:prstGeom>
            <a:noFill/>
            <a:ln w="3175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0" name="직선 화살표 연결선 9"/>
            <p:cNvCxnSpPr>
              <a:stCxn id="13" idx="1"/>
              <a:endCxn id="1027" idx="3"/>
            </p:cNvCxnSpPr>
            <p:nvPr/>
          </p:nvCxnSpPr>
          <p:spPr>
            <a:xfrm flipH="1" flipV="1">
              <a:off x="5315000" y="3774951"/>
              <a:ext cx="677048" cy="128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5992048" y="3697982"/>
              <a:ext cx="822500" cy="156498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pc="0" dirty="0"/>
              <a:t>웹 디자인 이미지 저장 및 전달</a:t>
            </a:r>
          </a:p>
        </p:txBody>
      </p:sp>
      <p:grpSp>
        <p:nvGrpSpPr>
          <p:cNvPr id="3" name="그룹 5"/>
          <p:cNvGrpSpPr/>
          <p:nvPr/>
        </p:nvGrpSpPr>
        <p:grpSpPr>
          <a:xfrm>
            <a:off x="357158" y="1071546"/>
            <a:ext cx="5394170" cy="1117550"/>
            <a:chOff x="809599" y="2881966"/>
            <a:chExt cx="5394170" cy="1117550"/>
          </a:xfrm>
        </p:grpSpPr>
        <p:sp>
          <p:nvSpPr>
            <p:cNvPr id="4" name="TextBox 3"/>
            <p:cNvSpPr txBox="1"/>
            <p:nvPr/>
          </p:nvSpPr>
          <p:spPr>
            <a:xfrm>
              <a:off x="809599" y="2881966"/>
              <a:ext cx="26697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1-2. SVG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 제</a:t>
              </a:r>
              <a:r>
                <a:rPr lang="ko-KR" altLang="en-US" sz="1200" dirty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(CC 2015 </a:t>
              </a:r>
              <a:r>
                <a:rPr lang="ko-KR" altLang="en-US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</a:t>
              </a:r>
              <a:r>
                <a:rPr lang="en-US" altLang="ko-KR" sz="1200" dirty="0" smtClean="0">
                  <a:solidFill>
                    <a:srgbClr val="2D9FD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b="0" i="0" dirty="0" smtClean="0">
                <a:solidFill>
                  <a:srgbClr val="2D9FD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00100" y="3214686"/>
              <a:ext cx="520366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픽토그램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아이콘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Fortawesome(System </a:t>
              </a: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Font Icon)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sz="10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ts val="1800"/>
                </a:lnSpc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레티나 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디스플레이 환경 대응을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위해 시스템 아이콘 폰트 사용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(Font Size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크기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</a:t>
              </a:r>
              <a:r>
                <a:rPr lang="ko-KR" altLang="en-US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ts val="1800"/>
                </a:lnSpc>
                <a:buFontTx/>
                <a:buChar char="-"/>
              </a:pPr>
              <a:r>
                <a:rPr lang="en-US" altLang="ko-KR" sz="1000" dirty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Fortawesome 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외의 픽토그램 아이콘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Illustrator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제작 후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SVG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저장 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여백 없이 제작</a:t>
              </a:r>
              <a:r>
                <a:rPr lang="en-US" altLang="ko-KR" sz="1000" dirty="0" smtClean="0">
                  <a:solidFill>
                    <a:srgbClr val="66656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>
            <a:hlinkClick r:id="rId4"/>
          </p:cNvPr>
          <p:cNvSpPr txBox="1"/>
          <p:nvPr/>
        </p:nvSpPr>
        <p:spPr>
          <a:xfrm>
            <a:off x="4679467" y="6328047"/>
            <a:ext cx="4213013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Fortawesome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플러그인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(CC2015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 이상 지원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http://creativedo.co/FontAwesomePS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hlinkClick r:id="rId5"/>
          </p:cNvPr>
          <p:cNvSpPr txBox="1"/>
          <p:nvPr/>
        </p:nvSpPr>
        <p:spPr>
          <a:xfrm>
            <a:off x="5464939" y="6103401"/>
            <a:ext cx="3427541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Fortawesome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Cheat Sheet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아이콘 복사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http://fontawesome.io/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5933015" y="5895358"/>
            <a:ext cx="295946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Fortawesome 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다운로</a:t>
            </a:r>
            <a:r>
              <a:rPr lang="ko-KR" altLang="en-US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(TTF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 smtClean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800" dirty="0">
                <a:solidFill>
                  <a:srgbClr val="66656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http://fontawesome.io/</a:t>
            </a:r>
            <a:endParaRPr lang="ko-KR" altLang="en-US" sz="800" dirty="0">
              <a:solidFill>
                <a:srgbClr val="66656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2075" y="3270126"/>
            <a:ext cx="864096" cy="1016124"/>
          </a:xfrm>
          <a:prstGeom prst="rect">
            <a:avLst/>
          </a:prstGeom>
          <a:solidFill>
            <a:srgbClr val="0000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33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>
            <a:alpha val="20000"/>
          </a:srgbClr>
        </a:solidFill>
        <a:ln w="9525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000" dirty="0">
            <a:solidFill>
              <a:srgbClr val="666565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674</Words>
  <Application>Microsoft Office PowerPoint</Application>
  <PresentationFormat>화면 슬라이드 쇼(4:3)</PresentationFormat>
  <Paragraphs>101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맑은 고딕</vt:lpstr>
      <vt:lpstr>나눔바른고딕</vt:lpstr>
      <vt:lpstr>나눔바른고딕 Light</vt:lpstr>
      <vt:lpstr>나눔고딕 ExtraBold</vt:lpstr>
      <vt:lpstr>Office 테마</vt:lpstr>
      <vt:lpstr>PowerPoint 프레젠테이션</vt:lpstr>
      <vt:lpstr>디자인 가이드  (Design Guide)</vt:lpstr>
      <vt:lpstr>프로젝트 진행 전 사전 조사</vt:lpstr>
      <vt:lpstr>프로젝트 진행 전 사전 조사</vt:lpstr>
      <vt:lpstr>웹 사이트 제작 전 설계</vt:lpstr>
      <vt:lpstr>웹 사이트 제작 전 설계</vt:lpstr>
      <vt:lpstr>웹 사이트 제작 전 설계</vt:lpstr>
      <vt:lpstr>웹 디자인 이미지 저장 및 전달</vt:lpstr>
      <vt:lpstr>웹 디자인 이미지 저장 및 전달</vt:lpstr>
      <vt:lpstr>UI 설계를 통한 디자인 적용</vt:lpstr>
      <vt:lpstr>그리드 시스템 (Grid-System)</vt:lpstr>
      <vt:lpstr>그리드 시스템을 사용하는 목적</vt:lpstr>
      <vt:lpstr>그리드 시스템을 사용하는 목적</vt:lpstr>
      <vt:lpstr>그리드 시스템 종류</vt:lpstr>
      <vt:lpstr>그리드 시스템 종류</vt:lpstr>
      <vt:lpstr>그리드 시스템과 베이스라인</vt:lpstr>
      <vt:lpstr>그리드 시스템 설계/적용 사례</vt:lpstr>
      <vt:lpstr>그리드 시스템 설계/적용 사례</vt:lpstr>
      <vt:lpstr>수고하셨습니다.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clex</dc:creator>
  <cp:lastModifiedBy>clex</cp:lastModifiedBy>
  <cp:revision>302</cp:revision>
  <dcterms:created xsi:type="dcterms:W3CDTF">2016-03-23T02:46:47Z</dcterms:created>
  <dcterms:modified xsi:type="dcterms:W3CDTF">2016-05-03T08:43:03Z</dcterms:modified>
</cp:coreProperties>
</file>